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669" r:id="rId2"/>
    <p:sldId id="754" r:id="rId3"/>
    <p:sldId id="861" r:id="rId4"/>
    <p:sldId id="862" r:id="rId5"/>
    <p:sldId id="863" r:id="rId6"/>
    <p:sldId id="818" r:id="rId7"/>
    <p:sldId id="753" r:id="rId8"/>
    <p:sldId id="674" r:id="rId9"/>
    <p:sldId id="675" r:id="rId10"/>
    <p:sldId id="676" r:id="rId11"/>
    <p:sldId id="821" r:id="rId12"/>
    <p:sldId id="822" r:id="rId13"/>
    <p:sldId id="677" r:id="rId14"/>
    <p:sldId id="819" r:id="rId15"/>
    <p:sldId id="820" r:id="rId16"/>
    <p:sldId id="678" r:id="rId17"/>
    <p:sldId id="824" r:id="rId18"/>
    <p:sldId id="832" r:id="rId19"/>
    <p:sldId id="826" r:id="rId20"/>
    <p:sldId id="866" r:id="rId21"/>
    <p:sldId id="833" r:id="rId22"/>
    <p:sldId id="827" r:id="rId23"/>
    <p:sldId id="828" r:id="rId24"/>
    <p:sldId id="829" r:id="rId25"/>
    <p:sldId id="834" r:id="rId26"/>
    <p:sldId id="865" r:id="rId27"/>
    <p:sldId id="831" r:id="rId28"/>
    <p:sldId id="679" r:id="rId29"/>
    <p:sldId id="836" r:id="rId30"/>
    <p:sldId id="837" r:id="rId31"/>
    <p:sldId id="838" r:id="rId32"/>
    <p:sldId id="839" r:id="rId33"/>
    <p:sldId id="840" r:id="rId34"/>
    <p:sldId id="841" r:id="rId35"/>
    <p:sldId id="842" r:id="rId36"/>
    <p:sldId id="844" r:id="rId37"/>
    <p:sldId id="860" r:id="rId38"/>
    <p:sldId id="847" r:id="rId39"/>
    <p:sldId id="848" r:id="rId40"/>
    <p:sldId id="849" r:id="rId41"/>
    <p:sldId id="850" r:id="rId42"/>
    <p:sldId id="851" r:id="rId43"/>
    <p:sldId id="852" r:id="rId44"/>
    <p:sldId id="853" r:id="rId45"/>
    <p:sldId id="854" r:id="rId46"/>
    <p:sldId id="855" r:id="rId47"/>
    <p:sldId id="856" r:id="rId48"/>
    <p:sldId id="864" r:id="rId49"/>
    <p:sldId id="858" r:id="rId50"/>
    <p:sldId id="859" r:id="rId51"/>
    <p:sldId id="843" r:id="rId52"/>
    <p:sldId id="795" r:id="rId53"/>
    <p:sldId id="796" r:id="rId54"/>
    <p:sldId id="797" r:id="rId55"/>
    <p:sldId id="798" r:id="rId56"/>
    <p:sldId id="799" r:id="rId57"/>
    <p:sldId id="800" r:id="rId58"/>
    <p:sldId id="801" r:id="rId59"/>
    <p:sldId id="802" r:id="rId60"/>
    <p:sldId id="803" r:id="rId61"/>
    <p:sldId id="804" r:id="rId62"/>
    <p:sldId id="805" r:id="rId63"/>
    <p:sldId id="867" r:id="rId64"/>
    <p:sldId id="807" r:id="rId65"/>
    <p:sldId id="808" r:id="rId66"/>
    <p:sldId id="809" r:id="rId67"/>
    <p:sldId id="810" r:id="rId68"/>
    <p:sldId id="811" r:id="rId69"/>
    <p:sldId id="812" r:id="rId70"/>
    <p:sldId id="813" r:id="rId71"/>
    <p:sldId id="814" r:id="rId72"/>
    <p:sldId id="815" r:id="rId73"/>
    <p:sldId id="835" r:id="rId7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112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7DA39-492A-4C49-90F0-F381F75384E0}" type="slidenum">
              <a:rPr lang="en-US"/>
              <a:pPr/>
              <a:t>2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91E87BC-B75B-420F-98DE-C19EACD1DA0D}" type="slidenum">
              <a:rPr lang="en-GB" smtClean="0"/>
              <a:pPr defTabSz="963613"/>
              <a:t>67</a:t>
            </a:fld>
            <a:endParaRPr lang="en-GB" smtClean="0"/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CB03AEF-385D-486F-8443-582D3770FCA0}" type="slidenum">
              <a:rPr lang="en-GB" smtClean="0"/>
              <a:pPr defTabSz="963613"/>
              <a:t>68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70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79A913F-144C-4EC5-868B-DC0A768C4373}" type="slidenum">
              <a:rPr lang="en-GB" smtClean="0"/>
              <a:pPr defTabSz="963613"/>
              <a:t>71</a:t>
            </a:fld>
            <a:endParaRPr lang="en-GB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42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55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January 24,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Session 1: Introduction to MapReduce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838200"/>
            <a:ext cx="262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s/knowledge/data/g;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514600"/>
            <a:ext cx="3962400" cy="32766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5240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3386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2209800" y="2362200"/>
            <a:ext cx="546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Who shot Abraham Lincoln?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 </a:t>
            </a: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  <a:sym typeface="Symbol" pitchFamily="18" charset="2"/>
              </a:rPr>
              <a:t>X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1131333" y="5206424"/>
            <a:ext cx="237386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Birthday-of(Mozart, 1756)</a:t>
            </a:r>
          </a:p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36062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>
                <a:solidFill>
                  <a:schemeClr val="bg1"/>
                </a:solidFill>
                <a:latin typeface="Gill Sans"/>
                <a:cs typeface="Gill Sans"/>
              </a:rPr>
              <a:t>Wolfgang Amadeus Mozart (1756 - 1791)</a:t>
            </a:r>
            <a:endParaRPr lang="en-US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3276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>
                <a:solidFill>
                  <a:schemeClr val="bg1"/>
                </a:solidFill>
                <a:latin typeface="Gill Sans"/>
                <a:cs typeface="Gill Sans"/>
              </a:rPr>
              <a:t>Einstein was born in 1879</a:t>
            </a:r>
            <a:endParaRPr lang="en-US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51362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PERSON (DATE –</a:t>
            </a:r>
          </a:p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Helkivad_ööpilved_Kuresoo_koh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31909"/>
            <a:ext cx="10363200" cy="6889909"/>
          </a:xfrm>
          <a:prstGeom prst="rect">
            <a:avLst/>
          </a:prstGeom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76200" y="40386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How big data?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35814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Why big data?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</a:t>
            </a:r>
            <a:r>
              <a:rPr lang="en-US" sz="1000" b="0" dirty="0" err="1" smtClean="0"/>
              <a:t>Noctilucent</a:t>
            </a:r>
            <a:r>
              <a:rPr lang="en-US" sz="1000" b="0" dirty="0" smtClean="0"/>
              <a:t> cloud)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960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952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Pre-requisites (I)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Competent Java programming</a:t>
            </a:r>
          </a:p>
          <a:p>
            <a:pPr lvl="1"/>
            <a:r>
              <a:rPr lang="en-US" dirty="0" smtClean="0"/>
              <a:t>But this course is </a:t>
            </a:r>
            <a:r>
              <a:rPr lang="en-US" i="1" dirty="0" smtClean="0"/>
              <a:t>not</a:t>
            </a:r>
            <a:r>
              <a:rPr lang="en-US" dirty="0" smtClean="0"/>
              <a:t> about programming</a:t>
            </a:r>
          </a:p>
          <a:p>
            <a:pPr lvl="1"/>
            <a:r>
              <a:rPr lang="en-US" dirty="0" smtClean="0"/>
              <a:t>Focus on “thinking at scale” and algorithm design</a:t>
            </a:r>
          </a:p>
          <a:p>
            <a:pPr lvl="1"/>
            <a:r>
              <a:rPr lang="en-US" dirty="0" smtClean="0"/>
              <a:t>You’re expected to pick up Hadoop with minimal help</a:t>
            </a:r>
          </a:p>
          <a:p>
            <a:r>
              <a:rPr lang="en-US" dirty="0" smtClean="0"/>
              <a:t>Be good at debugging</a:t>
            </a:r>
          </a:p>
          <a:p>
            <a:pPr lvl="1"/>
            <a:r>
              <a:rPr lang="en-US" dirty="0" smtClean="0"/>
              <a:t>Google it!</a:t>
            </a:r>
          </a:p>
        </p:txBody>
      </p:sp>
    </p:spTree>
    <p:extLst>
      <p:ext uri="{BB962C8B-B14F-4D97-AF65-F5344CB8AC3E}">
        <p14:creationId xmlns:p14="http://schemas.microsoft.com/office/powerpoint/2010/main" val="22507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en-US" dirty="0"/>
          </a:p>
        </p:txBody>
      </p:sp>
      <p:sp>
        <p:nvSpPr>
          <p:cNvPr id="859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on “big data”</a:t>
            </a:r>
          </a:p>
          <a:p>
            <a:r>
              <a:rPr lang="en-US" dirty="0" smtClean="0"/>
              <a:t>Focus on applications and algorithm design</a:t>
            </a:r>
          </a:p>
          <a:p>
            <a:r>
              <a:rPr lang="en-US" dirty="0" smtClean="0"/>
              <a:t>MapReduce… and beyond</a:t>
            </a:r>
          </a:p>
        </p:txBody>
      </p:sp>
    </p:spTree>
    <p:extLst>
      <p:ext uri="{BB962C8B-B14F-4D97-AF65-F5344CB8AC3E}">
        <p14:creationId xmlns:p14="http://schemas.microsoft.com/office/powerpoint/2010/main" val="98272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Pre-requisites (II)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knowledge of</a:t>
            </a:r>
          </a:p>
          <a:p>
            <a:pPr lvl="1"/>
            <a:r>
              <a:rPr lang="en-US" dirty="0" smtClean="0"/>
              <a:t>Probability and statistics, discrete math</a:t>
            </a:r>
          </a:p>
          <a:p>
            <a:pPr lvl="1"/>
            <a:r>
              <a:rPr lang="en-US" dirty="0" smtClean="0"/>
              <a:t>Computer architecture</a:t>
            </a:r>
          </a:p>
          <a:p>
            <a:r>
              <a:rPr lang="en-US" dirty="0" smtClean="0"/>
              <a:t>No previous experience necessary in</a:t>
            </a:r>
          </a:p>
          <a:p>
            <a:pPr lvl="1"/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Parallel and distributed programming</a:t>
            </a:r>
          </a:p>
          <a:p>
            <a:r>
              <a:rPr lang="en-US" dirty="0" smtClean="0"/>
              <a:t>Curiosity</a:t>
            </a:r>
          </a:p>
        </p:txBody>
      </p:sp>
    </p:spTree>
    <p:extLst>
      <p:ext uri="{BB962C8B-B14F-4D97-AF65-F5344CB8AC3E}">
        <p14:creationId xmlns:p14="http://schemas.microsoft.com/office/powerpoint/2010/main" val="38091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I actually learn Hadoop?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class session</a:t>
            </a:r>
          </a:p>
          <a:p>
            <a:r>
              <a:rPr lang="en-US" dirty="0" smtClean="0"/>
              <a:t>Hadoop: The Definitive Guide</a:t>
            </a:r>
          </a:p>
          <a:p>
            <a:r>
              <a:rPr lang="en-US" dirty="0" smtClean="0"/>
              <a:t>RTFM</a:t>
            </a:r>
          </a:p>
          <a:p>
            <a:r>
              <a:rPr lang="en-US" dirty="0" smtClean="0"/>
              <a:t>RTFC(!)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is not for you…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you’re not genuinely interested in the topic</a:t>
            </a:r>
          </a:p>
          <a:p>
            <a:r>
              <a:rPr lang="en-US" dirty="0" smtClean="0"/>
              <a:t>If you can’t put in the time</a:t>
            </a:r>
          </a:p>
          <a:p>
            <a:r>
              <a:rPr lang="en-US" dirty="0" smtClean="0"/>
              <a:t>If you’re uncomfortable with uncertainty, unpredictability, etc. that comes with bleeding-edge software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95831" y="5943600"/>
            <a:ext cx="65385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Otherwise, this will be a rewarding and fun course!</a:t>
            </a:r>
          </a:p>
        </p:txBody>
      </p:sp>
    </p:spTree>
    <p:extLst>
      <p:ext uri="{BB962C8B-B14F-4D97-AF65-F5344CB8AC3E}">
        <p14:creationId xmlns:p14="http://schemas.microsoft.com/office/powerpoint/2010/main" val="32480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Details,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you’re on the mailing list!</a:t>
            </a:r>
          </a:p>
          <a:p>
            <a:r>
              <a:rPr lang="en-US" dirty="0" smtClean="0"/>
              <a:t>Textbooks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Midterm</a:t>
            </a:r>
          </a:p>
          <a:p>
            <a:pPr lvl="1"/>
            <a:r>
              <a:rPr lang="en-US" dirty="0" smtClean="0"/>
              <a:t>Final exam</a:t>
            </a:r>
          </a:p>
          <a:p>
            <a:pPr lvl="1"/>
            <a:r>
              <a:rPr lang="en-US" dirty="0" smtClean="0"/>
              <a:t>Final project</a:t>
            </a:r>
          </a:p>
          <a:p>
            <a:r>
              <a:rPr lang="en-US" dirty="0" smtClean="0"/>
              <a:t>I am unlikely to accept the following excuses:</a:t>
            </a:r>
          </a:p>
          <a:p>
            <a:pPr lvl="1"/>
            <a:r>
              <a:rPr lang="en-US" dirty="0" smtClean="0"/>
              <a:t>“Too busy”</a:t>
            </a:r>
          </a:p>
          <a:p>
            <a:pPr lvl="1"/>
            <a:r>
              <a:rPr lang="en-US" dirty="0" smtClean="0"/>
              <a:t>“It took longer than I thought it would take”</a:t>
            </a:r>
          </a:p>
          <a:p>
            <a:pPr lvl="1"/>
            <a:r>
              <a:rPr lang="en-US" dirty="0" smtClean="0"/>
              <a:t>“It was harder than I initially thought”</a:t>
            </a:r>
          </a:p>
          <a:p>
            <a:pPr lvl="1"/>
            <a:r>
              <a:rPr lang="en-US" dirty="0" smtClean="0"/>
              <a:t>“My dog ate my homework” and modern variants thereof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on your local machine</a:t>
            </a:r>
          </a:p>
          <a:p>
            <a:r>
              <a:rPr lang="en-US" dirty="0" smtClean="0"/>
              <a:t>Hadoop in a virtual machine on your local machine</a:t>
            </a:r>
          </a:p>
          <a:p>
            <a:r>
              <a:rPr lang="en-US" dirty="0" smtClean="0"/>
              <a:t>Hadoop on Amazon EC2</a:t>
            </a:r>
          </a:p>
        </p:txBody>
      </p:sp>
    </p:spTree>
    <p:extLst>
      <p:ext uri="{BB962C8B-B14F-4D97-AF65-F5344CB8AC3E}">
        <p14:creationId xmlns:p14="http://schemas.microsoft.com/office/powerpoint/2010/main" val="13809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 Prepared…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“Hadoop Zen”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This is bleeding-edge technology (= immature!)</a:t>
            </a:r>
          </a:p>
          <a:p>
            <a:pPr lvl="1" eaLnBrk="1" hangingPunct="1"/>
            <a:r>
              <a:rPr lang="en-US" dirty="0" smtClean="0"/>
              <a:t>We’ve come a long way since 2007, but still far to go…</a:t>
            </a:r>
          </a:p>
          <a:p>
            <a:pPr lvl="1" eaLnBrk="1" hangingPunct="1"/>
            <a:r>
              <a:rPr lang="en-US" dirty="0" smtClean="0"/>
              <a:t>Bugs, undocumented “features”, inexplicable behavior, data loss(!)</a:t>
            </a:r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432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“Hadoop Zen”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Interlude: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02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err="1" smtClean="0"/>
              <a:t>netbook</a:t>
            </a:r>
            <a:r>
              <a:rPr lang="en-US" dirty="0" smtClean="0"/>
              <a:t>, </a:t>
            </a:r>
            <a:r>
              <a:rPr lang="en-US" dirty="0" err="1" smtClean="0"/>
              <a:t>smartphones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092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5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Ready-made big data problems</a:t>
            </a:r>
          </a:p>
          <a:p>
            <a:pPr lvl="1"/>
            <a:r>
              <a:rPr lang="en-US" dirty="0" smtClean="0"/>
              <a:t>Social media, user-generated content = big data</a:t>
            </a:r>
          </a:p>
          <a:p>
            <a:pPr lvl="1"/>
            <a:r>
              <a:rPr lang="en-US" dirty="0" smtClean="0"/>
              <a:t>Examples: Facebook friend suggestions, Google ad placement</a:t>
            </a:r>
          </a:p>
          <a:p>
            <a:pPr lvl="1"/>
            <a:r>
              <a:rPr lang="en-US" dirty="0" smtClean="0"/>
              <a:t>Business intelligence: gather everything in a data warehouse and run analytics to generate insight</a:t>
            </a:r>
          </a:p>
          <a:p>
            <a:r>
              <a:rPr lang="en-US" dirty="0" smtClean="0"/>
              <a:t>Utility computing provides:</a:t>
            </a:r>
          </a:p>
          <a:p>
            <a:pPr lvl="1"/>
            <a:r>
              <a:rPr lang="en-US" dirty="0" smtClean="0"/>
              <a:t>Ability to </a:t>
            </a:r>
            <a:r>
              <a:rPr lang="en-US" dirty="0"/>
              <a:t>p</a:t>
            </a:r>
            <a:r>
              <a:rPr lang="en-US" dirty="0" smtClean="0"/>
              <a:t>rovision Hadoop clusters on-demand in the cloud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ower barrier to entry for tackling big data problems</a:t>
            </a:r>
          </a:p>
          <a:p>
            <a:pPr lvl="1"/>
            <a:r>
              <a:rPr lang="en-US" dirty="0" smtClean="0"/>
              <a:t>Commoditization and democratization of big data 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v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180" y="0"/>
            <a:ext cx="10281978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pl-PL" sz="1000" b="0" dirty="0"/>
              <a:t>http://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/22897666@N00/5711185410/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886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838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43400"/>
            <a:ext cx="1563076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0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376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9096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600" y="-25400"/>
            <a:ext cx="10363200" cy="69088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51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We need better programming models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05000" y="5558135"/>
            <a:ext cx="563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The datacenter 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is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the computer!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0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2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223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686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7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8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/>
              <a:t>1</a:t>
            </a:r>
            <a:r>
              <a:rPr lang="en-US" dirty="0" smtClean="0"/>
              <a:t>) </a:t>
            </a:r>
            <a:r>
              <a:rPr lang="en-US" dirty="0" smtClean="0">
                <a:cs typeface="Arial" charset="0"/>
              </a:rPr>
              <a:t>→ </a:t>
            </a:r>
            <a:r>
              <a:rPr lang="en-US" dirty="0" smtClean="0">
                <a:cs typeface="Arial" charset="0"/>
              </a:rPr>
              <a:t>[&lt;</a:t>
            </a:r>
            <a:r>
              <a:rPr lang="en-US" dirty="0" smtClean="0">
                <a:cs typeface="Arial" charset="0"/>
              </a:rPr>
              <a:t>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&gt;]</a:t>
            </a:r>
            <a:endParaRPr lang="en-US" dirty="0" smtClean="0">
              <a:cs typeface="Arial" charset="0"/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[v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]) → </a:t>
            </a:r>
            <a:r>
              <a:rPr lang="en-US" dirty="0" smtClean="0">
                <a:cs typeface="Arial" charset="0"/>
              </a:rPr>
              <a:t>[&lt;</a:t>
            </a:r>
            <a:r>
              <a:rPr lang="en-US" dirty="0" smtClean="0">
                <a:cs typeface="Arial" charset="0"/>
              </a:rPr>
              <a:t>k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&gt;]</a:t>
            </a:r>
            <a:endParaRPr lang="en-US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39559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19600" y="6015335"/>
            <a:ext cx="441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98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27481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24940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2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76200" y="26669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@</a:t>
            </a:r>
            <a:r>
              <a:rPr lang="en-US" sz="3200" b="0" dirty="0" err="1" smtClean="0">
                <a:latin typeface="Gill Sans"/>
                <a:cs typeface="Gill Sans"/>
              </a:rPr>
              <a:t>lintool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829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254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95600" y="571053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39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Rapidly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3625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data to the workers?</a:t>
            </a:r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8818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33790" cy="1828800"/>
            <a:chOff x="5105400" y="4114800"/>
            <a:chExt cx="733791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6638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NAS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66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9600" y="5572125"/>
            <a:ext cx="44099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What’s the problem here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?*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239000" y="6400800"/>
            <a:ext cx="17807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* Really a problem?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move data to workers… move workers to the data!</a:t>
            </a:r>
          </a:p>
          <a:p>
            <a:pPr lvl="1"/>
            <a:r>
              <a:rPr lang="en-US" dirty="0" smtClean="0"/>
              <a:t>Store data on the local disks of nodes in the cluster</a:t>
            </a:r>
          </a:p>
          <a:p>
            <a:pPr lvl="1"/>
            <a:r>
              <a:rPr lang="en-US" dirty="0" smtClean="0"/>
              <a:t>Start up the workers on the node that has the data local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Not enough RAM to hold all the data in memory</a:t>
            </a:r>
          </a:p>
          <a:p>
            <a:pPr lvl="1"/>
            <a:r>
              <a:rPr lang="en-US" dirty="0" smtClean="0"/>
              <a:t>Disk access is slow, but disk throughput is reasonable</a:t>
            </a:r>
          </a:p>
          <a:p>
            <a:r>
              <a:rPr lang="en-US" dirty="0" smtClean="0"/>
              <a:t>A distributed file system is the answer</a:t>
            </a:r>
          </a:p>
          <a:p>
            <a:pPr lvl="1"/>
            <a:r>
              <a:rPr lang="en-US" dirty="0" smtClean="0"/>
              <a:t>GFS (Google File System) for Google’s MapReduce</a:t>
            </a:r>
          </a:p>
          <a:p>
            <a:pPr lvl="1"/>
            <a:r>
              <a:rPr lang="en-US" dirty="0" smtClean="0"/>
              <a:t>HDFS (Hadoop Distributed File System) for Hadoop</a:t>
            </a:r>
          </a:p>
        </p:txBody>
      </p:sp>
    </p:spTree>
    <p:extLst>
      <p:ext uri="{BB962C8B-B14F-4D97-AF65-F5344CB8AC3E}">
        <p14:creationId xmlns:p14="http://schemas.microsoft.com/office/powerpoint/2010/main" val="36486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Assumptions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Commodity hardware over “exotic” hardware</a:t>
            </a:r>
          </a:p>
          <a:p>
            <a:pPr lvl="1"/>
            <a:r>
              <a:rPr lang="en-GB" dirty="0" smtClean="0"/>
              <a:t>Scale “out”, not “up”</a:t>
            </a:r>
          </a:p>
          <a:p>
            <a:r>
              <a:rPr lang="en-GB" dirty="0" smtClean="0"/>
              <a:t>High component failure rates</a:t>
            </a:r>
          </a:p>
          <a:p>
            <a:pPr lvl="1"/>
            <a:r>
              <a:rPr lang="en-GB" dirty="0" smtClean="0"/>
              <a:t>Inexpensive commodity components fail all the time</a:t>
            </a:r>
          </a:p>
          <a:p>
            <a:r>
              <a:rPr lang="en-GB" dirty="0" smtClean="0"/>
              <a:t>“Modest” number of huge files</a:t>
            </a:r>
          </a:p>
          <a:p>
            <a:pPr lvl="1"/>
            <a:r>
              <a:rPr lang="en-GB" dirty="0" smtClean="0"/>
              <a:t>Multi-gigabyte files are common, if not encouraged</a:t>
            </a:r>
          </a:p>
          <a:p>
            <a:r>
              <a:rPr lang="en-GB" dirty="0" smtClean="0"/>
              <a:t>Files are write-once, mostly appended to</a:t>
            </a:r>
          </a:p>
          <a:p>
            <a:pPr lvl="1"/>
            <a:r>
              <a:rPr lang="en-GB" dirty="0" smtClean="0"/>
              <a:t>Perhaps concurrently</a:t>
            </a:r>
          </a:p>
          <a:p>
            <a:r>
              <a:rPr lang="en-GB" dirty="0" smtClean="0"/>
              <a:t>Large streaming reads over random access</a:t>
            </a:r>
          </a:p>
          <a:p>
            <a:pPr lvl="1"/>
            <a:r>
              <a:rPr lang="en-GB" dirty="0" smtClean="0"/>
              <a:t>High sustained throughput over low latency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</p:spTree>
    <p:extLst>
      <p:ext uri="{BB962C8B-B14F-4D97-AF65-F5344CB8AC3E}">
        <p14:creationId xmlns:p14="http://schemas.microsoft.com/office/powerpoint/2010/main" val="19119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Design Decisions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Files stored as chunks</a:t>
            </a:r>
          </a:p>
          <a:p>
            <a:pPr lvl="1"/>
            <a:r>
              <a:rPr lang="en-GB" dirty="0" smtClean="0"/>
              <a:t>Fixed size (64MB)</a:t>
            </a:r>
          </a:p>
          <a:p>
            <a:r>
              <a:rPr lang="en-GB" dirty="0" smtClean="0"/>
              <a:t>Reliability through replication</a:t>
            </a:r>
          </a:p>
          <a:p>
            <a:pPr lvl="1"/>
            <a:r>
              <a:rPr lang="en-GB" dirty="0" smtClean="0"/>
              <a:t>Each chunk replicated across 3+ </a:t>
            </a:r>
            <a:r>
              <a:rPr lang="en-GB" dirty="0" err="1" smtClean="0"/>
              <a:t>chunkservers</a:t>
            </a:r>
            <a:endParaRPr lang="en-GB" dirty="0" smtClean="0"/>
          </a:p>
          <a:p>
            <a:r>
              <a:rPr lang="en-GB" dirty="0" smtClean="0"/>
              <a:t>Single master to coordinate access, keep metadata</a:t>
            </a:r>
          </a:p>
          <a:p>
            <a:pPr lvl="1"/>
            <a:r>
              <a:rPr lang="en-GB" dirty="0" smtClean="0"/>
              <a:t>Simple centralized management</a:t>
            </a:r>
          </a:p>
          <a:p>
            <a:r>
              <a:rPr lang="en-GB" dirty="0" smtClean="0"/>
              <a:t>No data caching</a:t>
            </a:r>
          </a:p>
          <a:p>
            <a:pPr lvl="1"/>
            <a:r>
              <a:rPr lang="en-GB" dirty="0" smtClean="0"/>
              <a:t>Little benefit due to large datasets, streaming reads</a:t>
            </a:r>
          </a:p>
          <a:p>
            <a:r>
              <a:rPr lang="en-GB" dirty="0" smtClean="0"/>
              <a:t>Simplify the API</a:t>
            </a:r>
          </a:p>
          <a:p>
            <a:pPr lvl="1"/>
            <a:r>
              <a:rPr lang="en-GB" dirty="0" smtClean="0"/>
              <a:t>Push some of the issues onto the client (e.g., data layout)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59171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47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GFS to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differences:</a:t>
            </a:r>
          </a:p>
          <a:p>
            <a:pPr lvl="1"/>
            <a:r>
              <a:rPr lang="en-US" dirty="0" smtClean="0"/>
              <a:t>GFS master = Hadoop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GFS </a:t>
            </a:r>
            <a:r>
              <a:rPr lang="en-US" dirty="0" err="1" smtClean="0"/>
              <a:t>chunkservers</a:t>
            </a:r>
            <a:r>
              <a:rPr lang="en-US" dirty="0" smtClean="0"/>
              <a:t> = Hadoop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Differences:</a:t>
            </a:r>
          </a:p>
          <a:p>
            <a:pPr lvl="1"/>
            <a:r>
              <a:rPr lang="en-US" dirty="0" smtClean="0"/>
              <a:t>Different consistency model for file appends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400" y="5877580"/>
            <a:ext cx="8428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459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Big 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133600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5146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6670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286000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667000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581400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3962400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343400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081463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542506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743200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495800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1828800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1828800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581400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581400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359025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162175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640012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625725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2385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124200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7559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2979738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4384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2865438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300288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133600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438400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6670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28956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1242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Namenode</a:t>
            </a:r>
            <a:r>
              <a:rPr lang="en-GB" dirty="0" smtClean="0"/>
              <a:t> Responsibilities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Managing the file system namespace:</a:t>
            </a:r>
          </a:p>
          <a:p>
            <a:pPr lvl="1"/>
            <a:r>
              <a:rPr lang="en-GB" dirty="0" smtClean="0"/>
              <a:t>Holds file/directory structure, metadata, file-to-block mapping, access permissions, etc.</a:t>
            </a:r>
          </a:p>
          <a:p>
            <a:r>
              <a:rPr lang="en-GB" dirty="0" smtClean="0"/>
              <a:t>Coordinating file operations:</a:t>
            </a:r>
          </a:p>
          <a:p>
            <a:pPr lvl="1"/>
            <a:r>
              <a:rPr lang="en-GB" dirty="0" smtClean="0"/>
              <a:t>Directs clients to </a:t>
            </a:r>
            <a:r>
              <a:rPr lang="en-GB" dirty="0" err="1" smtClean="0"/>
              <a:t>datanodes</a:t>
            </a:r>
            <a:r>
              <a:rPr lang="en-GB" dirty="0" smtClean="0"/>
              <a:t> for reads and writes</a:t>
            </a:r>
          </a:p>
          <a:p>
            <a:pPr lvl="1"/>
            <a:r>
              <a:rPr lang="en-GB" dirty="0" smtClean="0"/>
              <a:t>No data is moved through the </a:t>
            </a:r>
            <a:r>
              <a:rPr lang="en-GB" dirty="0" err="1" smtClean="0"/>
              <a:t>namenode</a:t>
            </a:r>
            <a:endParaRPr lang="en-GB" dirty="0" smtClean="0"/>
          </a:p>
          <a:p>
            <a:r>
              <a:rPr lang="en-GB" dirty="0" smtClean="0"/>
              <a:t>Maintaining overall health:</a:t>
            </a:r>
          </a:p>
          <a:p>
            <a:pPr lvl="1"/>
            <a:r>
              <a:rPr lang="en-GB" dirty="0" smtClean="0"/>
              <a:t>Periodic communication with the </a:t>
            </a:r>
            <a:r>
              <a:rPr lang="en-GB" dirty="0" err="1" smtClean="0"/>
              <a:t>datanodes</a:t>
            </a:r>
            <a:endParaRPr lang="en-GB" dirty="0" smtClean="0"/>
          </a:p>
          <a:p>
            <a:pPr lvl="1"/>
            <a:r>
              <a:rPr lang="en-GB" dirty="0" smtClean="0"/>
              <a:t>Block re-replication and rebalancing</a:t>
            </a:r>
          </a:p>
          <a:p>
            <a:pPr lvl="1"/>
            <a:r>
              <a:rPr lang="en-GB" dirty="0" smtClean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2897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3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447800"/>
            <a:ext cx="4114800" cy="792956"/>
            <a:chOff x="381000" y="1673662"/>
            <a:chExt cx="41148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286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&gt;10 PB data, 75B DB calls per day (6/2012)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04800" y="76200"/>
            <a:ext cx="5257800" cy="1219200"/>
            <a:chOff x="304800" y="300335"/>
            <a:chExt cx="5257800" cy="12192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057400" y="934759"/>
              <a:ext cx="350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3622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&gt;100 PB of user data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500 TB/day (8/2012)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5105400" y="1625600"/>
            <a:ext cx="3810000" cy="889000"/>
            <a:chOff x="4724400" y="1219200"/>
            <a:chExt cx="38100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2667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Wayback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Machine: 240B web pages archived, 5 PB (</a:t>
              </a: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/2013)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814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(~2015)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181600" y="457200"/>
            <a:ext cx="3657600" cy="932022"/>
            <a:chOff x="5181600" y="439578"/>
            <a:chExt cx="3657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439578"/>
              <a:ext cx="3581400" cy="381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276600"/>
            <a:ext cx="5105400" cy="990600"/>
            <a:chOff x="381000" y="3429000"/>
            <a:chExt cx="5105400" cy="9906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88603"/>
              <a:ext cx="3048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449B objects, peak 290k request/second (7/2011)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1T objects (6/2012)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83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37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47229</TotalTime>
  <Words>3081</Words>
  <Application>Microsoft Macintosh PowerPoint</Application>
  <PresentationFormat>On-screen Show (4:3)</PresentationFormat>
  <Paragraphs>687</Paragraphs>
  <Slides>73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Default Design</vt:lpstr>
      <vt:lpstr>PowerPoint Presentation</vt:lpstr>
      <vt:lpstr>What is this course about?</vt:lpstr>
      <vt:lpstr>PowerPoint Presentation</vt:lpstr>
      <vt:lpstr>PowerPoint Presentation</vt:lpstr>
      <vt:lpstr>PowerPoint Presentation</vt:lpstr>
      <vt:lpstr>PowerPoint Presentation</vt:lpstr>
      <vt:lpstr>Big Data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data like more data!</vt:lpstr>
      <vt:lpstr>What to do with more data?</vt:lpstr>
      <vt:lpstr>PowerPoint Presentation</vt:lpstr>
      <vt:lpstr>PowerPoint Presentation</vt:lpstr>
      <vt:lpstr>PowerPoint Presentation</vt:lpstr>
      <vt:lpstr>Course Pre-requisites (I)</vt:lpstr>
      <vt:lpstr>Course Pre-requisites (II)</vt:lpstr>
      <vt:lpstr>How will I actually learn Hadoop?</vt:lpstr>
      <vt:lpstr>This course is not for you…</vt:lpstr>
      <vt:lpstr>Details, Details…</vt:lpstr>
      <vt:lpstr>Hadoop Resources</vt:lpstr>
      <vt:lpstr>Be Prepared…</vt:lpstr>
      <vt:lpstr>“Hadoop Zen”</vt:lpstr>
      <vt:lpstr>“Hadoop Zen”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  <vt:lpstr>PowerPoint Presentation</vt:lpstr>
      <vt:lpstr>Divide and Conquer</vt:lpstr>
      <vt:lpstr>Parallelization Challenges</vt:lpstr>
      <vt:lpstr>Common Theme?</vt:lpstr>
      <vt:lpstr>PowerPoint Presentation</vt:lpstr>
      <vt:lpstr>Managing Multiple Workers</vt:lpstr>
      <vt:lpstr>Current Tools</vt:lpstr>
      <vt:lpstr>Where the rubber meets the road</vt:lpstr>
      <vt:lpstr>PowerPoint Presentation</vt:lpstr>
      <vt:lpstr>PowerPoint Presentation</vt:lpstr>
      <vt:lpstr>PowerPoint Presentation</vt:lpstr>
      <vt:lpstr>PowerPoint Presentation</vt:lpstr>
      <vt:lpstr>What’s the point?</vt:lpstr>
      <vt:lpstr>“Big Ideas”</vt:lpstr>
      <vt:lpstr>PowerPoint Presentation</vt:lpstr>
      <vt:lpstr>Typical Big Data Problem</vt:lpstr>
      <vt:lpstr>Roots in Functional Programming</vt:lpstr>
      <vt:lpstr>MapReduce</vt:lpstr>
      <vt:lpstr>PowerPoint Presentation</vt:lpstr>
      <vt:lpstr>MapReduce</vt:lpstr>
      <vt:lpstr>MapReduce “Runtime”</vt:lpstr>
      <vt:lpstr>MapReduce</vt:lpstr>
      <vt:lpstr>PowerPoint Presentation</vt:lpstr>
      <vt:lpstr>Two more details…</vt:lpstr>
      <vt:lpstr>“Hello World”: Word Count</vt:lpstr>
      <vt:lpstr>MapReduce can refer to…</vt:lpstr>
      <vt:lpstr>MapReduce Implementations</vt:lpstr>
      <vt:lpstr>PowerPoint Presentation</vt:lpstr>
      <vt:lpstr>How do we get data to the workers?</vt:lpstr>
      <vt:lpstr>Distributed File System</vt:lpstr>
      <vt:lpstr>GFS: Assumptions</vt:lpstr>
      <vt:lpstr>GFS: Design Decisions</vt:lpstr>
      <vt:lpstr>From GFS to HDFS</vt:lpstr>
      <vt:lpstr>HDFS Architecture</vt:lpstr>
      <vt:lpstr>Namenode Responsibilities</vt:lpstr>
      <vt:lpstr>Putting everything together…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8267</cp:revision>
  <dcterms:created xsi:type="dcterms:W3CDTF">2012-08-31T06:36:49Z</dcterms:created>
  <dcterms:modified xsi:type="dcterms:W3CDTF">2013-01-26T18:15:15Z</dcterms:modified>
</cp:coreProperties>
</file>